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4"/>
  </p:notesMasterIdLst>
  <p:sldIdLst>
    <p:sldId id="281" r:id="rId5"/>
    <p:sldId id="282" r:id="rId6"/>
    <p:sldId id="280" r:id="rId7"/>
    <p:sldId id="318" r:id="rId8"/>
    <p:sldId id="283" r:id="rId9"/>
    <p:sldId id="322" r:id="rId10"/>
    <p:sldId id="420" r:id="rId11"/>
    <p:sldId id="421" r:id="rId12"/>
    <p:sldId id="422" r:id="rId13"/>
    <p:sldId id="423" r:id="rId14"/>
    <p:sldId id="424" r:id="rId15"/>
    <p:sldId id="425" r:id="rId16"/>
    <p:sldId id="275" r:id="rId17"/>
    <p:sldId id="285" r:id="rId18"/>
    <p:sldId id="286" r:id="rId19"/>
    <p:sldId id="426" r:id="rId20"/>
    <p:sldId id="427" r:id="rId21"/>
    <p:sldId id="428" r:id="rId22"/>
    <p:sldId id="430" r:id="rId23"/>
    <p:sldId id="431" r:id="rId24"/>
    <p:sldId id="432" r:id="rId25"/>
    <p:sldId id="433" r:id="rId26"/>
    <p:sldId id="434" r:id="rId27"/>
    <p:sldId id="317" r:id="rId28"/>
    <p:sldId id="287" r:id="rId29"/>
    <p:sldId id="313" r:id="rId30"/>
    <p:sldId id="436" r:id="rId31"/>
    <p:sldId id="7262" r:id="rId32"/>
    <p:sldId id="7264" r:id="rId33"/>
    <p:sldId id="435" r:id="rId34"/>
    <p:sldId id="7265" r:id="rId35"/>
    <p:sldId id="7266" r:id="rId36"/>
    <p:sldId id="7267" r:id="rId37"/>
    <p:sldId id="7268" r:id="rId38"/>
    <p:sldId id="7269" r:id="rId39"/>
    <p:sldId id="349" r:id="rId40"/>
    <p:sldId id="350" r:id="rId41"/>
    <p:sldId id="7270" r:id="rId42"/>
    <p:sldId id="7271" r:id="rId43"/>
    <p:sldId id="7272" r:id="rId44"/>
    <p:sldId id="7273" r:id="rId45"/>
    <p:sldId id="7274" r:id="rId46"/>
    <p:sldId id="7275" r:id="rId47"/>
    <p:sldId id="357" r:id="rId48"/>
    <p:sldId id="358" r:id="rId49"/>
    <p:sldId id="359" r:id="rId50"/>
    <p:sldId id="7276" r:id="rId51"/>
    <p:sldId id="7277" r:id="rId52"/>
    <p:sldId id="7278" r:id="rId53"/>
    <p:sldId id="7279" r:id="rId54"/>
    <p:sldId id="7281" r:id="rId55"/>
    <p:sldId id="7280" r:id="rId56"/>
    <p:sldId id="370" r:id="rId57"/>
    <p:sldId id="371" r:id="rId58"/>
    <p:sldId id="364" r:id="rId59"/>
    <p:sldId id="363" r:id="rId60"/>
    <p:sldId id="7282" r:id="rId61"/>
    <p:sldId id="7283" r:id="rId62"/>
    <p:sldId id="7285" r:id="rId63"/>
    <p:sldId id="7286" r:id="rId64"/>
    <p:sldId id="7287" r:id="rId65"/>
    <p:sldId id="7284" r:id="rId66"/>
    <p:sldId id="378" r:id="rId67"/>
    <p:sldId id="379" r:id="rId68"/>
    <p:sldId id="387" r:id="rId69"/>
    <p:sldId id="7288" r:id="rId70"/>
    <p:sldId id="429" r:id="rId71"/>
    <p:sldId id="593" r:id="rId72"/>
    <p:sldId id="381" r:id="rId7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yptoandlaw.org/2022/06/05/a-beginners-guide-to-daos-and-limiting-liability-if-youre-in-one-or-forming-on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C-35uHaMG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Decentralized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(DAO)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E20F9036-257F-1F33-66B9-3BA9E7B27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DDE5A091-E709-FBEA-C15A-E3884206A1FF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Quais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benefícios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criar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uma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DAO?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BBD077D-6C85-1056-6995-67BA69F699D1}"/>
              </a:ext>
            </a:extLst>
          </p:cNvPr>
          <p:cNvSpPr txBox="1"/>
          <p:nvPr/>
        </p:nvSpPr>
        <p:spPr>
          <a:xfrm>
            <a:off x="587216" y="1130222"/>
            <a:ext cx="752236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Descentralização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Não depender de um ou de um pequeno grupo de pessoas para tomar uma decisão.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Qualquer usuário tem voz direta e poder de votos em todos os temas.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Todas as decisões são visíveis beneficiando a reputação da DAO e desencorajando atos contra a comunidade.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Pessoas ao redor do mundo colaborando com uma única visão. </a:t>
            </a:r>
          </a:p>
        </p:txBody>
      </p:sp>
    </p:spTree>
    <p:extLst>
      <p:ext uri="{BB962C8B-B14F-4D97-AF65-F5344CB8AC3E}">
        <p14:creationId xmlns:p14="http://schemas.microsoft.com/office/powerpoint/2010/main" val="153234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B429800B-05C7-E3DE-693C-4ACD49107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1B5ED26E-C499-4CA0-B2E2-45FEEDB4A5F7}"/>
              </a:ext>
            </a:extLst>
          </p:cNvPr>
          <p:cNvSpPr txBox="1"/>
          <p:nvPr/>
        </p:nvSpPr>
        <p:spPr>
          <a:xfrm>
            <a:off x="489878" y="9362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tudo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flores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F496C09-CD1E-3B5B-FCB2-BC77F9629EA7}"/>
              </a:ext>
            </a:extLst>
          </p:cNvPr>
          <p:cNvSpPr txBox="1"/>
          <p:nvPr/>
        </p:nvSpPr>
        <p:spPr>
          <a:xfrm>
            <a:off x="489878" y="852607"/>
            <a:ext cx="64824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Velocidade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Não será rápido a tomada de decisão, é necessário um período para votação considerando fusos horários diferentes.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novas pessoas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É necessário ter um procedimento muito claro da entrada de pessoas na DAO e educar sobre os processos já criados ali.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Ineficiência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Tudo pode ser mais demorado. Há muitas pessoas para decidirem o futuro da organização. Mais tempo gasto em decisão do que execução.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podem ser hackeados, roubados e esvaziados, além de precisar manter a confiança de todos os membros.</a:t>
            </a:r>
          </a:p>
        </p:txBody>
      </p:sp>
    </p:spTree>
    <p:extLst>
      <p:ext uri="{BB962C8B-B14F-4D97-AF65-F5344CB8AC3E}">
        <p14:creationId xmlns:p14="http://schemas.microsoft.com/office/powerpoint/2010/main" val="417797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xmlns="" id="{6228F46A-9DE6-CA81-462C-97F589EDF321}"/>
              </a:ext>
            </a:extLst>
          </p:cNvPr>
          <p:cNvSpPr txBox="1"/>
          <p:nvPr/>
        </p:nvSpPr>
        <p:spPr>
          <a:xfrm>
            <a:off x="631984" y="3859917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https://cryptoandlaw.org/2022/06/05/a-beginners-guide-to-daos-and-limiting-liability-if-youre-in-one-or-forming-one/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3C135C-0B43-E807-CC27-49B89FAD46CF}"/>
              </a:ext>
            </a:extLst>
          </p:cNvPr>
          <p:cNvSpPr/>
          <p:nvPr/>
        </p:nvSpPr>
        <p:spPr>
          <a:xfrm>
            <a:off x="631984" y="1269117"/>
            <a:ext cx="769620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É difícil definir quem você responsabilizaria por algo que uma DAO faz, ou como você o fecharia.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Nos Estados Unidos você pode realmente formar um DAO no estado de Wyoming e ser legalmente reconhecido pelo estado.</a:t>
            </a:r>
          </a:p>
          <a:p>
            <a:endParaRPr lang="pt-BR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Faz sentido que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sigam a mesma regulamentação que outras empresas? </a:t>
            </a:r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/>
          <p:cNvSpPr txBox="1"/>
          <p:nvPr/>
        </p:nvSpPr>
        <p:spPr>
          <a:xfrm>
            <a:off x="565525" y="1481050"/>
            <a:ext cx="745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 de falarmos sobre Governança, é imprescindível entender os tipos de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Estruturas, tecnologias e objetivo é o conjunto crucial para definição dos modelos de governança.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3E05541-FA48-72D1-14C0-F8A91CC7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46187F6B-A597-D458-39EC-ECB48DB3BCF9}"/>
              </a:ext>
            </a:extLst>
          </p:cNvPr>
          <p:cNvSpPr txBox="1"/>
          <p:nvPr/>
        </p:nvSpPr>
        <p:spPr>
          <a:xfrm>
            <a:off x="561575" y="1591956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Collector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0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DAO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Entertainment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sz="16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47837F98-91A2-2CED-586D-4CFB7C33C74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84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15E88908-3BC5-310E-1F9C-AA2E98FDF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D7D63C57-084C-EBD5-8CCF-B5138EC6C2F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Protocol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5AA76DD-3988-86CD-99F4-DA571EDFE3B0}"/>
              </a:ext>
            </a:extLst>
          </p:cNvPr>
          <p:cNvSpPr txBox="1"/>
          <p:nvPr/>
        </p:nvSpPr>
        <p:spPr>
          <a:xfrm>
            <a:off x="561575" y="1481050"/>
            <a:ext cx="72536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protocolo são uma das opções mais comuns e populares entre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Geralmente trabalham com um token de governança de votação para implementar as modificações necessárias.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2D68B92-816D-6761-9B47-965ED1F0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5" y="3541007"/>
            <a:ext cx="2411717" cy="6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51550F1-8183-91AA-37D1-DDC1C4AFCF5C}"/>
              </a:ext>
            </a:extLst>
          </p:cNvPr>
          <p:cNvSpPr txBox="1"/>
          <p:nvPr/>
        </p:nvSpPr>
        <p:spPr>
          <a:xfrm>
            <a:off x="561575" y="41101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https://uniswap.org/</a:t>
            </a:r>
          </a:p>
        </p:txBody>
      </p:sp>
    </p:spTree>
    <p:extLst>
      <p:ext uri="{BB962C8B-B14F-4D97-AF65-F5344CB8AC3E}">
        <p14:creationId xmlns:p14="http://schemas.microsoft.com/office/powerpoint/2010/main" val="12641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6237761F-5A4C-4607-CE2E-624289101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E8A56B7E-6200-D787-16E6-0A34374F74E7}"/>
              </a:ext>
            </a:extLst>
          </p:cNvPr>
          <p:cNvSpPr txBox="1"/>
          <p:nvPr/>
        </p:nvSpPr>
        <p:spPr>
          <a:xfrm>
            <a:off x="561575" y="1394610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projetados para facilitar doações sem fins lucrativos, implantar estrategicamente ativos de capital em todo o ecossistema web3 e são uma extensão de caridade de um projeto.</a:t>
            </a:r>
          </a:p>
        </p:txBody>
      </p:sp>
      <p:sp>
        <p:nvSpPr>
          <p:cNvPr id="8" name="Google Shape;169;p3">
            <a:extLst>
              <a:ext uri="{FF2B5EF4-FFF2-40B4-BE49-F238E27FC236}">
                <a16:creationId xmlns:a16="http://schemas.microsoft.com/office/drawing/2014/main" xmlns="" id="{4559E499-1D42-52CC-7936-116A469A14F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Grant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DC17F813-B933-D750-9A8E-37631C8610CC}"/>
              </a:ext>
            </a:extLst>
          </p:cNvPr>
          <p:cNvSpPr txBox="1"/>
          <p:nvPr/>
        </p:nvSpPr>
        <p:spPr>
          <a:xfrm>
            <a:off x="561575" y="41357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https://molochdao.com/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0D51472-FA39-CF79-7D47-6F6415C1CBEF}"/>
              </a:ext>
            </a:extLst>
          </p:cNvPr>
          <p:cNvSpPr txBox="1"/>
          <p:nvPr/>
        </p:nvSpPr>
        <p:spPr>
          <a:xfrm>
            <a:off x="561575" y="4506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https://aavegrants.org/</a:t>
            </a:r>
          </a:p>
        </p:txBody>
      </p:sp>
    </p:spTree>
    <p:extLst>
      <p:ext uri="{BB962C8B-B14F-4D97-AF65-F5344CB8AC3E}">
        <p14:creationId xmlns:p14="http://schemas.microsoft.com/office/powerpoint/2010/main" val="8319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 Sociais tem o objetivo de reunir pessoas com ideias semelhantes, como criadores de conteúdo, artistas e criativos.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1330D8BE-8AEF-5D41-94CE-D25A5066DCA2}"/>
              </a:ext>
            </a:extLst>
          </p:cNvPr>
          <p:cNvSpPr txBox="1"/>
          <p:nvPr/>
        </p:nvSpPr>
        <p:spPr>
          <a:xfrm>
            <a:off x="565525" y="33036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https://www.fwb.help/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266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e a criação de uma DAO.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6035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 dos principais objetivos dos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coletores é arrecadar dinheiro para comprar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NFTs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blue-chip e outros ativos digitais para o grupo.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Collector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3E6F350-C4D5-9DA0-9479-DE89490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5" y="3793496"/>
            <a:ext cx="1728423" cy="956355"/>
          </a:xfrm>
          <a:prstGeom prst="rect">
            <a:avLst/>
          </a:prstGeom>
        </p:spPr>
      </p:pic>
      <p:pic>
        <p:nvPicPr>
          <p:cNvPr id="4" name="Picture 2" descr="Wu-Tang Clan's Unreleased Album Changes Hands From Martin Shkreli to an NFT Art Collective">
            <a:extLst>
              <a:ext uri="{FF2B5EF4-FFF2-40B4-BE49-F238E27FC236}">
                <a16:creationId xmlns:a16="http://schemas.microsoft.com/office/drawing/2014/main" xmlns="" id="{47D5B9ED-CA00-C42F-568A-DC40C31D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85" y="3793496"/>
            <a:ext cx="1478552" cy="9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13CA722-3284-AC9C-E1D7-57085727C345}"/>
              </a:ext>
            </a:extLst>
          </p:cNvPr>
          <p:cNvSpPr txBox="1"/>
          <p:nvPr/>
        </p:nvSpPr>
        <p:spPr>
          <a:xfrm>
            <a:off x="565525" y="31154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https://pleasr.org/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98B71EFD-82DD-F716-4D01-7EF2C6B7462C}"/>
              </a:ext>
            </a:extLst>
          </p:cNvPr>
          <p:cNvSpPr txBox="1"/>
          <p:nvPr/>
        </p:nvSpPr>
        <p:spPr>
          <a:xfrm>
            <a:off x="565525" y="336691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https://www.youtube.com/watch?v=sC-35uHaMG8</a:t>
            </a:r>
            <a:endParaRPr lang="pt-BR" sz="1200" dirty="0"/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22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2E9CA212-209C-9686-B9F5-46C4D37FB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B5BD3883-0477-6029-4C0A-937183FBAF17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Venture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E32843D9-C81E-ED8C-D486-C7DA369CE71B}"/>
              </a:ext>
            </a:extLst>
          </p:cNvPr>
          <p:cNvSpPr txBox="1"/>
          <p:nvPr/>
        </p:nvSpPr>
        <p:spPr>
          <a:xfrm>
            <a:off x="657225" y="1481050"/>
            <a:ext cx="51363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Venture DAO são projetadas para democratizar o investimento, esses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geralmente arrecadam centenas de milhões de dólares graças à crescente demanda por possuir um portfólio no qual normalmente não poderíamos investir.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 enquanto as empresas de investimento tradicionais são elitistas e não inclusivas,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investimento são transparentes e inclusivos – muitas vezes abertos a qualquer pessoa, em qualquer lugar, a qualquer hora.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2DC40DE-768A-D606-24CA-2D28B0F6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3536105"/>
            <a:ext cx="1633145" cy="1410546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xmlns="" id="{1C9CE6B7-4E25-7AEF-4F50-9C1733DFC78C}"/>
              </a:ext>
            </a:extLst>
          </p:cNvPr>
          <p:cNvSpPr txBox="1"/>
          <p:nvPr/>
        </p:nvSpPr>
        <p:spPr>
          <a:xfrm>
            <a:off x="657225" y="4866501"/>
            <a:ext cx="1692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https://metacartel.xyz/</a:t>
            </a:r>
          </a:p>
        </p:txBody>
      </p:sp>
      <p:pic>
        <p:nvPicPr>
          <p:cNvPr id="9" name="Picture 2" descr="Blockbuster DAO | Linktree">
            <a:extLst>
              <a:ext uri="{FF2B5EF4-FFF2-40B4-BE49-F238E27FC236}">
                <a16:creationId xmlns:a16="http://schemas.microsoft.com/office/drawing/2014/main" xmlns="" id="{24A4E6E8-3D8E-AB20-44AC-FFE50A28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82" y="3446041"/>
            <a:ext cx="1590674" cy="1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029AA819-3DCC-E296-B7D9-200219620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59B70C8C-71EF-720A-9B90-4087AD35CD71}"/>
              </a:ext>
            </a:extLst>
          </p:cNvPr>
          <p:cNvSpPr txBox="1"/>
          <p:nvPr/>
        </p:nvSpPr>
        <p:spPr>
          <a:xfrm>
            <a:off x="708400" y="81888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DAOs</a:t>
            </a:r>
            <a:endParaRPr sz="4000" b="1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C6CCBF-0959-BBC3-D5AF-1C49B6C5C1EC}"/>
              </a:ext>
            </a:extLst>
          </p:cNvPr>
          <p:cNvSpPr txBox="1"/>
          <p:nvPr/>
        </p:nvSpPr>
        <p:spPr>
          <a:xfrm>
            <a:off x="800100" y="1702863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Filantropia não são tão populares quanto outros tipos de </a:t>
            </a:r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mas existem por boas causas. Eles se especializam em ajudar projetos socialmente responsáveis ​​com a missão conjunta de afetar o ecossistema Web3 ou não. 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56067D1-E8D4-FE0D-C028-3E1EEBA1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0" y="898669"/>
            <a:ext cx="3363005" cy="12516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867A11A-46FE-806A-FFFC-D1497E4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20" y="2150362"/>
            <a:ext cx="2943225" cy="25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D4462CC-913C-63C4-D43D-4BD759CA272B}"/>
              </a:ext>
            </a:extLst>
          </p:cNvPr>
          <p:cNvSpPr txBox="1"/>
          <p:nvPr/>
        </p:nvSpPr>
        <p:spPr>
          <a:xfrm>
            <a:off x="650081" y="1580723"/>
            <a:ext cx="5750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Essas são algumas ideias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no entanto, conforme a Web3 avança, novos propósitos são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contruídos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 construção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Governança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0915" y="1498475"/>
            <a:ext cx="824411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 DAO começa centralizada para depois virar descentralizada.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Centralizada</a:t>
            </a: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Descentralizada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99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0B962FEF-92B4-EC99-D929-7ABCC2EA2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8DCB16F5-E6EA-45F2-81AF-FCA594DC93DB}"/>
              </a:ext>
            </a:extLst>
          </p:cNvPr>
          <p:cNvSpPr/>
          <p:nvPr/>
        </p:nvSpPr>
        <p:spPr>
          <a:xfrm>
            <a:off x="214042" y="474050"/>
            <a:ext cx="654658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é Governança de IT?</a:t>
            </a:r>
            <a:endParaRPr lang="pt-BR" dirty="0">
              <a:solidFill>
                <a:srgbClr val="ED14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0B02BD1-B8FA-92BF-F2A6-E592CF8D1FF8}"/>
              </a:ext>
            </a:extLst>
          </p:cNvPr>
          <p:cNvSpPr/>
          <p:nvPr/>
        </p:nvSpPr>
        <p:spPr>
          <a:xfrm>
            <a:off x="214042" y="1493875"/>
            <a:ext cx="7544071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Governança de TI é um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usado para monitorar e controlar as principais decisões a respeito da tecnologia da informação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visando garantir a entrega de valor aos principais interessados ​​em uma organização.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um conceito amplo que está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centrado no departamento ou ambiente de TI que entrega valor de negócios para a empresa. </a:t>
            </a:r>
          </a:p>
        </p:txBody>
      </p:sp>
    </p:spTree>
    <p:extLst>
      <p:ext uri="{BB962C8B-B14F-4D97-AF65-F5344CB8AC3E}">
        <p14:creationId xmlns:p14="http://schemas.microsoft.com/office/powerpoint/2010/main" val="18667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8DCB16F5-E6EA-45F2-81AF-FCA594DC93DB}"/>
              </a:ext>
            </a:extLst>
          </p:cNvPr>
          <p:cNvSpPr/>
          <p:nvPr/>
        </p:nvSpPr>
        <p:spPr>
          <a:xfrm>
            <a:off x="392838" y="444318"/>
            <a:ext cx="6946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funciona a Governança de IT?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2838" y="1698361"/>
            <a:ext cx="76861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regras, regulamentos e políticas que definem e garantem a operação eficaz, controlada de um departamento de TI.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 também fornece métodos para identificar e avaliar o desempenho de TI e como ele se relaciona com o crescimento dos negócios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Além disso, seguindo e implementando uma estrutura de governança de TI, como o</a:t>
            </a:r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COBIT, ITIL 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outros frameworks. </a:t>
            </a:r>
          </a:p>
        </p:txBody>
      </p:sp>
    </p:spTree>
    <p:extLst>
      <p:ext uri="{BB962C8B-B14F-4D97-AF65-F5344CB8AC3E}">
        <p14:creationId xmlns:p14="http://schemas.microsoft.com/office/powerpoint/2010/main" val="24646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14610" y="1693677"/>
            <a:ext cx="59910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objetivo da Governança não é apenas a entrega de valor de negócios otimizado, mas também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gerar a confiança das pessoas a quem eles confiaram seu dinheiro e seu trabalho.</a:t>
            </a:r>
          </a:p>
        </p:txBody>
      </p:sp>
    </p:spTree>
    <p:extLst>
      <p:ext uri="{BB962C8B-B14F-4D97-AF65-F5344CB8AC3E}">
        <p14:creationId xmlns:p14="http://schemas.microsoft.com/office/powerpoint/2010/main" val="35594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DAO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Governança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Tesouraria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301DBB64-1A39-6A83-459E-1775CCEC6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110C2D62-7AE8-3ABB-E4FB-2F6DA6C673FA}"/>
              </a:ext>
            </a:extLst>
          </p:cNvPr>
          <p:cNvSpPr txBox="1"/>
          <p:nvPr/>
        </p:nvSpPr>
        <p:spPr>
          <a:xfrm>
            <a:off x="992981" y="1729235"/>
            <a:ext cx="70437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os fundadores estão prontos para descentralizar a governança de seu projeto , eles precisam desenvolver um “design” para essa governança descentralizada.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ctr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Passo </a:t>
            </a: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Crie a 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Constituição da DAO = Contrato Social.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0618767-CF4F-2CDD-DEA4-7389B4D7FAE4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na Web3?</a:t>
            </a:r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Quais dos participantes do ecossistema Web3 receberão direitos de governança? Por exemplo, todos os participantes que possuem tokens ou apenas categorias específicas de contribuidores selecionados pelos fundadores?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Segundo passo</a:t>
            </a:r>
          </a:p>
        </p:txBody>
      </p:sp>
    </p:spTree>
    <p:extLst>
      <p:ext uri="{BB962C8B-B14F-4D97-AF65-F5344CB8AC3E}">
        <p14:creationId xmlns:p14="http://schemas.microsoft.com/office/powerpoint/2010/main" val="16842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método de emissão de direitos de voto será seguido no projeto? Por exemplo, fornecer direitos de voto aos participantes que apostaram seus tokens e receberam tokens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Liquidity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Pool (LP) ou emitir tokens de governança separados?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Terceiro passo</a:t>
            </a:r>
          </a:p>
        </p:txBody>
      </p:sp>
    </p:spTree>
    <p:extLst>
      <p:ext uri="{BB962C8B-B14F-4D97-AF65-F5344CB8AC3E}">
        <p14:creationId xmlns:p14="http://schemas.microsoft.com/office/powerpoint/2010/main" val="25345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CCF4EDF9-FF42-6816-DC49-2806D2F90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853B476-0C47-8206-9B17-FCF5E0C2A5E3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7F170CB-8DE3-235F-90AC-068A0BAC214B}"/>
              </a:ext>
            </a:extLst>
          </p:cNvPr>
          <p:cNvSpPr txBox="1"/>
          <p:nvPr/>
        </p:nvSpPr>
        <p:spPr>
          <a:xfrm>
            <a:off x="392837" y="1486346"/>
            <a:ext cx="6893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tipos de decisões podem ser tomadas por meio de governança descentralizada?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é o procedimento para tomar tais decisões, incluindo como as propostas são publicadas, quais "departamentos/guildas" organizam a votação e quais garantem a implementação das decisões?</a:t>
            </a:r>
          </a:p>
        </p:txBody>
      </p:sp>
    </p:spTree>
    <p:extLst>
      <p:ext uri="{BB962C8B-B14F-4D97-AF65-F5344CB8AC3E}">
        <p14:creationId xmlns:p14="http://schemas.microsoft.com/office/powerpoint/2010/main" val="419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0C5C130-788C-FE15-920F-491BE7AE8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BF85215-3AEC-A0E5-1D8C-6292A00AC9F0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Quinto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68D012D-B3E1-B232-8FE9-E5D87AB8C731}"/>
              </a:ext>
            </a:extLst>
          </p:cNvPr>
          <p:cNvSpPr txBox="1"/>
          <p:nvPr/>
        </p:nvSpPr>
        <p:spPr>
          <a:xfrm>
            <a:off x="392838" y="1371421"/>
            <a:ext cx="6450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documento regulamenta a governança descentralizada, ou seja, qual documento torna o voto juridicamente vinculativo?</a:t>
            </a:r>
          </a:p>
        </p:txBody>
      </p:sp>
    </p:spTree>
    <p:extLst>
      <p:ext uri="{BB962C8B-B14F-4D97-AF65-F5344CB8AC3E}">
        <p14:creationId xmlns:p14="http://schemas.microsoft.com/office/powerpoint/2010/main" val="21326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1AE607DB-9FC2-9ED5-9279-98914D1FE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63FDC45D-B277-74E3-1488-A6917B635139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AD663DE-5B3B-896E-1470-D07DA8E97396}"/>
              </a:ext>
            </a:extLst>
          </p:cNvPr>
          <p:cNvSpPr txBox="1"/>
          <p:nvPr/>
        </p:nvSpPr>
        <p:spPr>
          <a:xfrm>
            <a:off x="571500" y="1378744"/>
            <a:ext cx="5722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Não é por que é uma DAO que não deve ter governança. No final, o objetivo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 final do dia é o lucro.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prepare legalmente.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Tesouraria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525896E-569B-A577-C84C-BAE8185751AC}"/>
              </a:ext>
            </a:extLst>
          </p:cNvPr>
          <p:cNvSpPr txBox="1"/>
          <p:nvPr/>
        </p:nvSpPr>
        <p:spPr>
          <a:xfrm>
            <a:off x="357590" y="1190429"/>
            <a:ext cx="760054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tesouraria é a administração financeira de um negócio, indispensável para manter as finanças da empresa em ordem.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mesmo se aplica para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Planejamento e supervisão do fluxo de caixa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Contas a pagar e receber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Negociação de prazos e descontos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Gestão dos recursos financeiros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Acompanhamento de contas bancárias e encargos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...</a:t>
            </a:r>
          </a:p>
        </p:txBody>
      </p:sp>
    </p:spTree>
    <p:extLst>
      <p:ext uri="{BB962C8B-B14F-4D97-AF65-F5344CB8AC3E}">
        <p14:creationId xmlns:p14="http://schemas.microsoft.com/office/powerpoint/2010/main" val="22842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968A3BBB-8C46-4B30-1FB0-66B83A8C3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658B43-50CD-D2E9-3B9D-B93C9CD0F992}"/>
              </a:ext>
            </a:extLst>
          </p:cNvPr>
          <p:cNvSpPr txBox="1"/>
          <p:nvPr/>
        </p:nvSpPr>
        <p:spPr>
          <a:xfrm>
            <a:off x="264318" y="3854885"/>
            <a:ext cx="4529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Gestão eficaz = Sucesso da DAO.</a:t>
            </a: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 gestão = Destruição da DAO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ABA14F36-FE67-0FAE-4A83-88E73A86B269}"/>
              </a:ext>
            </a:extLst>
          </p:cNvPr>
          <p:cNvSpPr txBox="1"/>
          <p:nvPr/>
        </p:nvSpPr>
        <p:spPr>
          <a:xfrm>
            <a:off x="257174" y="873116"/>
            <a:ext cx="79224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levantam fundos, geram receitas e pagam os colaboradores pelo seu trabalho e proporcionam retornos aos seus investidores.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Todas as decisões são tomadas coletivamente e os pagamentos são executados automaticamente assim que a decisão for aprovada pelo sistema de votação.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4B9080C4-C443-01E6-1E4B-629A78B9C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9E086ABD-5B94-522E-C72D-B9F494D939CB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o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772F4905-30BA-1F63-2008-53764CAD0191}"/>
              </a:ext>
            </a:extLst>
          </p:cNvPr>
          <p:cNvSpPr txBox="1"/>
          <p:nvPr/>
        </p:nvSpPr>
        <p:spPr>
          <a:xfrm>
            <a:off x="493320" y="1390650"/>
            <a:ext cx="65361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Diversificação dos ativos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em manter na tesouraria somente os seus tokens.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saudavel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ter uma parte do tesouro em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Despesas geralmente são fixas, já criptomoedas possuem volatilidade.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com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6174300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Projetos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Populares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criar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DAO</a:t>
            </a: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55ECF0B7-BC2C-F174-E103-BDB15873C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88EE8E6-AA4C-72F8-DFE2-1729C86D316E}"/>
              </a:ext>
            </a:extLst>
          </p:cNvPr>
          <p:cNvSpPr txBox="1"/>
          <p:nvPr/>
        </p:nvSpPr>
        <p:spPr>
          <a:xfrm>
            <a:off x="442912" y="1012537"/>
            <a:ext cx="7029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Carteiras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MultiSig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carteiras digitais (wallets) que exigem o uso de pelo menos duas chaves privadas para aprovação da transação, onde cada chave privada é mantida por um membro DAO diferente. </a:t>
            </a:r>
          </a:p>
        </p:txBody>
      </p:sp>
    </p:spTree>
    <p:extLst>
      <p:ext uri="{BB962C8B-B14F-4D97-AF65-F5344CB8AC3E}">
        <p14:creationId xmlns:p14="http://schemas.microsoft.com/office/powerpoint/2010/main" val="297927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FFD7B73A-2B52-D129-9D0E-11F129B7C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E8477A7C-7D40-9750-7ED7-BE8F8CFD7173}"/>
              </a:ext>
            </a:extLst>
          </p:cNvPr>
          <p:cNvSpPr txBox="1"/>
          <p:nvPr/>
        </p:nvSpPr>
        <p:spPr>
          <a:xfrm>
            <a:off x="485775" y="799981"/>
            <a:ext cx="60007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Comunicação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Deixar claro para todos os membros da DAO as decisões financeiras. Implementar a transparência nos gastos e na estratégia.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Investimentos da tesouraria.</a:t>
            </a:r>
          </a:p>
        </p:txBody>
      </p:sp>
    </p:spTree>
    <p:extLst>
      <p:ext uri="{BB962C8B-B14F-4D97-AF65-F5344CB8AC3E}">
        <p14:creationId xmlns:p14="http://schemas.microsoft.com/office/powerpoint/2010/main" val="17273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5ECCAA93-15E0-1055-085F-95E473A3C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35E968A-9489-8577-B42A-C6C41EAD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717371"/>
            <a:ext cx="8358187" cy="30370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E1CE401-391F-D10B-31D3-3B17E65A6049}"/>
              </a:ext>
            </a:extLst>
          </p:cNvPr>
          <p:cNvSpPr txBox="1"/>
          <p:nvPr/>
        </p:nvSpPr>
        <p:spPr>
          <a:xfrm>
            <a:off x="392906" y="37904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https://deepdao.io/organizations</a:t>
            </a:r>
          </a:p>
        </p:txBody>
      </p:sp>
    </p:spTree>
    <p:extLst>
      <p:ext uri="{BB962C8B-B14F-4D97-AF65-F5344CB8AC3E}">
        <p14:creationId xmlns:p14="http://schemas.microsoft.com/office/powerpoint/2010/main" val="16902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41A28B4C-086B-5243-193A-E9C8575B6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112FB30B-050F-77BE-513C-621F5EB5B689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5186385B-8C2D-F248-C89F-C3DE9EC339AF}"/>
              </a:ext>
            </a:extLst>
          </p:cNvPr>
          <p:cNvSpPr txBox="1"/>
          <p:nvPr/>
        </p:nvSpPr>
        <p:spPr>
          <a:xfrm>
            <a:off x="357590" y="1232922"/>
            <a:ext cx="64936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fato de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serem relativamente novos significa inevitavelmente que não existem tantas estratégias testadas e comprovadas para gestão de tesouraria.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Mas a estratégia principal é óbvia é: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perder dinheiro =)</a:t>
            </a:r>
          </a:p>
        </p:txBody>
      </p:sp>
    </p:spTree>
    <p:extLst>
      <p:ext uri="{BB962C8B-B14F-4D97-AF65-F5344CB8AC3E}">
        <p14:creationId xmlns:p14="http://schemas.microsoft.com/office/powerpoint/2010/main" val="14672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3216" y="1382934"/>
            <a:ext cx="7941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Diversas ferramentas estão sendo criadas para auxiliarem as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a tendência é crescer cada vez mais.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8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AB58B7E-D788-9F2B-AE46-930E8B167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FF1BDD1-AB9D-AF11-DAF8-6E3B8660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707728"/>
            <a:ext cx="6136482" cy="34127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A00DBB42-3E5C-039E-B30A-B6A84AD273AE}"/>
              </a:ext>
            </a:extLst>
          </p:cNvPr>
          <p:cNvSpPr txBox="1"/>
          <p:nvPr/>
        </p:nvSpPr>
        <p:spPr>
          <a:xfrm>
            <a:off x="1343025" y="46388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https://weezi.io/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8A356E39-3127-1B67-9091-88DFC85D136E}"/>
              </a:ext>
            </a:extLst>
          </p:cNvPr>
          <p:cNvSpPr txBox="1"/>
          <p:nvPr/>
        </p:nvSpPr>
        <p:spPr>
          <a:xfrm>
            <a:off x="1343025" y="4115654"/>
            <a:ext cx="6243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3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CRM para gerenciamento de ativos da DAO que facilita o gerenciamento de fundos em várias carteiras e tesourarias.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5441DEB4-9410-26AC-CBB5-3636E0CC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A216EE55-7D17-F64F-A708-AFF2D19A6586}"/>
              </a:ext>
            </a:extLst>
          </p:cNvPr>
          <p:cNvSpPr txBox="1"/>
          <p:nvPr/>
        </p:nvSpPr>
        <p:spPr>
          <a:xfrm>
            <a:off x="653653" y="47498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https://hedgey.finance/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384C0A9-9B2F-B4B3-54D4-39F879A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3" y="557043"/>
            <a:ext cx="7836694" cy="346557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609DCEC9-11D5-0351-617A-67010DE11765}"/>
              </a:ext>
            </a:extLst>
          </p:cNvPr>
          <p:cNvSpPr txBox="1"/>
          <p:nvPr/>
        </p:nvSpPr>
        <p:spPr>
          <a:xfrm>
            <a:off x="653653" y="4124626"/>
            <a:ext cx="559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5252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Infraestrutura financeira para tesourarias DAO para ajudá-los a diversificar ativos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A94BC53-40E8-AC86-D9C0-991D641A7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47EA76B-CC2B-71A2-34B8-6F33B452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03" y="823974"/>
            <a:ext cx="6807994" cy="29003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BF33103-9CC0-2F8D-B304-2F7E81223E9E}"/>
              </a:ext>
            </a:extLst>
          </p:cNvPr>
          <p:cNvSpPr txBox="1"/>
          <p:nvPr/>
        </p:nvSpPr>
        <p:spPr>
          <a:xfrm>
            <a:off x="1168003" y="4270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https://www.utopialabs.com/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29A5230-C48E-B299-B6F7-3276AD96840D}"/>
              </a:ext>
            </a:extLst>
          </p:cNvPr>
          <p:cNvSpPr txBox="1"/>
          <p:nvPr/>
        </p:nvSpPr>
        <p:spPr>
          <a:xfrm>
            <a:off x="1168003" y="3843338"/>
            <a:ext cx="390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Folha de pagamento para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5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1A1C7401-6732-39F9-7E3A-F81268D78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B0E7166-E6AD-A982-2BEB-D700844D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652740"/>
            <a:ext cx="6686550" cy="36511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9B04786-FBA9-DEE4-B061-7662A547E045}"/>
              </a:ext>
            </a:extLst>
          </p:cNvPr>
          <p:cNvSpPr txBox="1"/>
          <p:nvPr/>
        </p:nvSpPr>
        <p:spPr>
          <a:xfrm>
            <a:off x="1200150" y="4442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https://dework.xyz/</a:t>
            </a:r>
          </a:p>
        </p:txBody>
      </p:sp>
    </p:spTree>
    <p:extLst>
      <p:ext uri="{BB962C8B-B14F-4D97-AF65-F5344CB8AC3E}">
        <p14:creationId xmlns:p14="http://schemas.microsoft.com/office/powerpoint/2010/main" val="19665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562C1C5-FEDD-453B-EEB5-6CA12288D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2876C85-053D-6DB0-A31E-6A89DA0A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82" y="443295"/>
            <a:ext cx="4588333" cy="36929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EAD7C5C-D424-B775-CF0A-CE0129D5C9C1}"/>
              </a:ext>
            </a:extLst>
          </p:cNvPr>
          <p:cNvSpPr txBox="1"/>
          <p:nvPr/>
        </p:nvSpPr>
        <p:spPr>
          <a:xfrm>
            <a:off x="1915548" y="42852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Votação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https://snapshot.org</a:t>
            </a:r>
          </a:p>
        </p:txBody>
      </p:sp>
    </p:spTree>
    <p:extLst>
      <p:ext uri="{BB962C8B-B14F-4D97-AF65-F5344CB8AC3E}">
        <p14:creationId xmlns:p14="http://schemas.microsoft.com/office/powerpoint/2010/main" val="146822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6AD1CEB-2723-BE98-01D3-047C02272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61C9554-4FC8-C809-62FC-DC2878E7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70" y="592931"/>
            <a:ext cx="7817260" cy="44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Cases /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4963621A-6B40-914C-D89F-57B92A6DEE40}"/>
              </a:ext>
            </a:extLst>
          </p:cNvPr>
          <p:cNvSpPr txBox="1"/>
          <p:nvPr/>
        </p:nvSpPr>
        <p:spPr>
          <a:xfrm>
            <a:off x="1013726" y="208028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</a:rPr>
              <a:t>Cases populares e interessantes.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20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BB2DF52E-A932-0EA6-A1D0-9D8289F50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What Are Bored Ape NFTs? Complete Guide to Bored Ape Yacht Cl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5" y="1190429"/>
            <a:ext cx="3440234" cy="22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Bored Ape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Yatch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Club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8194" name="Picture 2" descr="ApeCoin (APE) Preço, Gráfico, Capitalização de Mercado | CoinMarketCap">
            <a:extLst>
              <a:ext uri="{FF2B5EF4-FFF2-40B4-BE49-F238E27FC236}">
                <a16:creationId xmlns:a16="http://schemas.microsoft.com/office/drawing/2014/main" xmlns="" id="{A3604440-A864-61E5-0970-9DD16963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41" y="138467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A8057148-C19C-2E4B-79B5-88BAFE6FF692}"/>
              </a:ext>
            </a:extLst>
          </p:cNvPr>
          <p:cNvSpPr txBox="1"/>
          <p:nvPr/>
        </p:nvSpPr>
        <p:spPr>
          <a:xfrm>
            <a:off x="453894" y="3786188"/>
            <a:ext cx="308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Token de governança considerado uma DAO Social.</a:t>
            </a:r>
          </a:p>
        </p:txBody>
      </p:sp>
    </p:spTree>
    <p:extLst>
      <p:ext uri="{BB962C8B-B14F-4D97-AF65-F5344CB8AC3E}">
        <p14:creationId xmlns:p14="http://schemas.microsoft.com/office/powerpoint/2010/main" val="144373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E304A094-DE10-EC56-9940-45248D0BF32C}"/>
              </a:ext>
            </a:extLst>
          </p:cNvPr>
          <p:cNvSpPr/>
          <p:nvPr/>
        </p:nvSpPr>
        <p:spPr>
          <a:xfrm>
            <a:off x="381000" y="2872465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criou uma plataforma de suporte fácil de usar, para ajudar a criar janelas de oportunidade para pessoas curiosas sobre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usando mídia, canais de aprendizado e cultura.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Por meio da educação, 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quer que seus usuários aprendam sobre finanças descentralizadas em um ambiente inclusivo e amigável, celebrando a comunidade.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992352ED-FD35-82DC-7B92-37E5E3C31098}"/>
              </a:ext>
            </a:extLst>
          </p:cNvPr>
          <p:cNvSpPr txBox="1"/>
          <p:nvPr/>
        </p:nvSpPr>
        <p:spPr>
          <a:xfrm>
            <a:off x="381000" y="4626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https://www.bankless.community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9347162-6297-30CF-9F12-BE95C04B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8" y="268821"/>
            <a:ext cx="5419423" cy="2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F15EF40-8F44-9585-58E6-8D4CF791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36" y="585788"/>
            <a:ext cx="5176702" cy="35861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2DF4549-E369-83BB-DD7F-20A06498053B}"/>
              </a:ext>
            </a:extLst>
          </p:cNvPr>
          <p:cNvSpPr txBox="1"/>
          <p:nvPr/>
        </p:nvSpPr>
        <p:spPr>
          <a:xfrm>
            <a:off x="1759736" y="448824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Plataforma de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gerenciada por seus membros da DAO.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F31E780-78A4-9538-6E77-1811D27A150B}"/>
              </a:ext>
            </a:extLst>
          </p:cNvPr>
          <p:cNvSpPr txBox="1"/>
          <p:nvPr/>
        </p:nvSpPr>
        <p:spPr>
          <a:xfrm>
            <a:off x="1759736" y="42499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https://dao.decentraland.org/en/</a:t>
            </a:r>
          </a:p>
        </p:txBody>
      </p:sp>
    </p:spTree>
    <p:extLst>
      <p:ext uri="{BB962C8B-B14F-4D97-AF65-F5344CB8AC3E}">
        <p14:creationId xmlns:p14="http://schemas.microsoft.com/office/powerpoint/2010/main" val="33697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DBE8DE4-E610-8159-008E-8154E34F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97922"/>
            <a:ext cx="7215187" cy="34982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3180A16D-B335-A3FC-802C-AADD1B2E8CF9}"/>
              </a:ext>
            </a:extLst>
          </p:cNvPr>
          <p:cNvSpPr txBox="1"/>
          <p:nvPr/>
        </p:nvSpPr>
        <p:spPr>
          <a:xfrm>
            <a:off x="828674" y="4269542"/>
            <a:ext cx="665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Os membros do DAO podem votar nas atividades do DAO e ajudar a criar estratégias para comprar uma equipe.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7E25BDD-B922-AD33-E940-EB649FF9A8FC}"/>
              </a:ext>
            </a:extLst>
          </p:cNvPr>
          <p:cNvSpPr txBox="1"/>
          <p:nvPr/>
        </p:nvSpPr>
        <p:spPr>
          <a:xfrm>
            <a:off x="828674" y="47777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https://www.krausehouse.club/</a:t>
            </a:r>
          </a:p>
        </p:txBody>
      </p:sp>
    </p:spTree>
    <p:extLst>
      <p:ext uri="{BB962C8B-B14F-4D97-AF65-F5344CB8AC3E}">
        <p14:creationId xmlns:p14="http://schemas.microsoft.com/office/powerpoint/2010/main" val="71284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4446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Estabelecer uma empresa ou uma organização que possa funcionar absolutamente sem gerenciamento hierárquico. </a:t>
            </a:r>
          </a:p>
        </p:txBody>
      </p:sp>
      <p:pic>
        <p:nvPicPr>
          <p:cNvPr id="2" name="Picture 6" descr="Decentralized - Free business icons">
            <a:extLst>
              <a:ext uri="{FF2B5EF4-FFF2-40B4-BE49-F238E27FC236}">
                <a16:creationId xmlns:a16="http://schemas.microsoft.com/office/drawing/2014/main" xmlns="" id="{A2E8415B-BD65-077B-6CA0-1527E93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673777"/>
            <a:ext cx="3446284" cy="34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B058D79-F812-3324-5C33-1C0073A47486}"/>
              </a:ext>
            </a:extLst>
          </p:cNvPr>
          <p:cNvSpPr txBox="1"/>
          <p:nvPr/>
        </p:nvSpPr>
        <p:spPr>
          <a:xfrm>
            <a:off x="625653" y="336522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Seus </a:t>
            </a:r>
            <a:r>
              <a:rPr lang="pt-BR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membros compartilham um objetivo comum de agir no melhor interesse da entidade. 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ED8BF2D-11AA-9622-0F1C-9912A68E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8" y="849136"/>
            <a:ext cx="7779544" cy="34452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4AF7774-806E-4ACA-54F1-214C274388EC}"/>
              </a:ext>
            </a:extLst>
          </p:cNvPr>
          <p:cNvSpPr txBox="1"/>
          <p:nvPr/>
        </p:nvSpPr>
        <p:spPr>
          <a:xfrm>
            <a:off x="682228" y="4398610"/>
            <a:ext cx="5557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 tentando comprar um jornal e reinventar a mídia juntos.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61B0421-D926-010F-3656-0C133ADBEEE0}"/>
              </a:ext>
            </a:extLst>
          </p:cNvPr>
          <p:cNvSpPr txBox="1"/>
          <p:nvPr/>
        </p:nvSpPr>
        <p:spPr>
          <a:xfrm>
            <a:off x="682228" y="47063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https://journodao.xyz/</a:t>
            </a:r>
          </a:p>
        </p:txBody>
      </p:sp>
    </p:spTree>
    <p:extLst>
      <p:ext uri="{BB962C8B-B14F-4D97-AF65-F5344CB8AC3E}">
        <p14:creationId xmlns:p14="http://schemas.microsoft.com/office/powerpoint/2010/main" val="19022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242983CD-8D60-CD7D-A007-3C31A3297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57CED96-F7D8-A07C-A97B-77D2B51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074307"/>
            <a:ext cx="4955105" cy="29948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CA88ADE-D807-F19F-135D-B8B62E95F73A}"/>
              </a:ext>
            </a:extLst>
          </p:cNvPr>
          <p:cNvSpPr txBox="1"/>
          <p:nvPr/>
        </p:nvSpPr>
        <p:spPr>
          <a:xfrm>
            <a:off x="2736056" y="43538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Comprando franquias de fast food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BE707F6-B00C-A16C-5091-1CBDD5A6A885}"/>
              </a:ext>
            </a:extLst>
          </p:cNvPr>
          <p:cNvSpPr txBox="1"/>
          <p:nvPr/>
        </p:nvSpPr>
        <p:spPr>
          <a:xfrm>
            <a:off x="2736056" y="46384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https://fries.fund/</a:t>
            </a:r>
          </a:p>
        </p:txBody>
      </p:sp>
    </p:spTree>
    <p:extLst>
      <p:ext uri="{BB962C8B-B14F-4D97-AF65-F5344CB8AC3E}">
        <p14:creationId xmlns:p14="http://schemas.microsoft.com/office/powerpoint/2010/main" val="24336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72EE399-46AC-FC75-E95E-260F94C8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8" y="582992"/>
            <a:ext cx="8448164" cy="35032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69F4B68A-8BB5-DFE5-5B45-C7378A90030E}"/>
              </a:ext>
            </a:extLst>
          </p:cNvPr>
          <p:cNvSpPr txBox="1"/>
          <p:nvPr/>
        </p:nvSpPr>
        <p:spPr>
          <a:xfrm>
            <a:off x="347918" y="45605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DAD4493-0262-6939-5D7A-6C8FBBBDE7FB}"/>
              </a:ext>
            </a:extLst>
          </p:cNvPr>
          <p:cNvSpPr txBox="1"/>
          <p:nvPr/>
        </p:nvSpPr>
        <p:spPr>
          <a:xfrm>
            <a:off x="428625" y="4171950"/>
            <a:ext cx="3150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Compra e tokenização de terrenos.</a:t>
            </a:r>
          </a:p>
        </p:txBody>
      </p:sp>
    </p:spTree>
    <p:extLst>
      <p:ext uri="{BB962C8B-B14F-4D97-AF65-F5344CB8AC3E}">
        <p14:creationId xmlns:p14="http://schemas.microsoft.com/office/powerpoint/2010/main" val="33018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UMA DAO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3AD5F0-70D5-5DE1-906A-8BF4BB872909}"/>
              </a:ext>
            </a:extLst>
          </p:cNvPr>
          <p:cNvSpPr>
            <a:spLocks noGrp="1"/>
          </p:cNvSpPr>
          <p:nvPr/>
        </p:nvSpPr>
        <p:spPr>
          <a:xfrm>
            <a:off x="685800" y="184401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difícil criar uma DAO.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xmlns="" id="{CE68F203-257E-0F77-A973-BAAEC7683D4B}"/>
              </a:ext>
            </a:extLst>
          </p:cNvPr>
          <p:cNvSpPr txBox="1"/>
          <p:nvPr/>
        </p:nvSpPr>
        <p:spPr>
          <a:xfrm>
            <a:off x="1905000" y="277627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Mas antes de criar pense nisso &gt;&gt;&gt;</a:t>
            </a:r>
          </a:p>
        </p:txBody>
      </p:sp>
    </p:spTree>
    <p:extLst>
      <p:ext uri="{BB962C8B-B14F-4D97-AF65-F5344CB8AC3E}">
        <p14:creationId xmlns:p14="http://schemas.microsoft.com/office/powerpoint/2010/main" val="10050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52B49B9-6982-5BD3-2FD6-8808DF961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4465BD1-3CB8-7772-38ED-3B6CE751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34" y="180975"/>
            <a:ext cx="6851933" cy="44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xmlns="" id="{B18CD13F-1885-3F6D-BAC3-8532D39ACE36}"/>
              </a:ext>
            </a:extLst>
          </p:cNvPr>
          <p:cNvSpPr txBox="1"/>
          <p:nvPr/>
        </p:nvSpPr>
        <p:spPr>
          <a:xfrm>
            <a:off x="1107934" y="4708609"/>
            <a:ext cx="5695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alibri" panose="020F0502020204030204" pitchFamily="34" charset="0"/>
                <a:cs typeface="Calibri" panose="020F0502020204030204" pitchFamily="34" charset="0"/>
              </a:rPr>
              <a:t>Fonte: https://medium.com/1kxnetwork/organization-legos-the-state-of-dao-tooling-866b6879e93e</a:t>
            </a:r>
          </a:p>
        </p:txBody>
      </p:sp>
    </p:spTree>
    <p:extLst>
      <p:ext uri="{BB962C8B-B14F-4D97-AF65-F5344CB8AC3E}">
        <p14:creationId xmlns:p14="http://schemas.microsoft.com/office/powerpoint/2010/main" val="29867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2C3AB296-C222-6FBB-0D42-C9CF23A24D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5E5FA193-E7CE-CE1C-FA38-F83CC7CB0CFF}"/>
              </a:ext>
            </a:extLst>
          </p:cNvPr>
          <p:cNvSpPr txBox="1"/>
          <p:nvPr/>
        </p:nvSpPr>
        <p:spPr>
          <a:xfrm>
            <a:off x="435767" y="504260"/>
            <a:ext cx="75366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 sempre será conseguir que as pessoas se juntem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trabalhem em harmonia e mantê-las engajadas na equipe.</a:t>
            </a:r>
          </a:p>
          <a:p>
            <a:endParaRPr lang="pt-BR" sz="24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estudam as “melhores” maneiras de implementar democracias e repúblicas há milênios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Aqui você vai precisar colocar em prática tudo que aprendeu com governança, filosofia, política e aprender com o passado.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mais que não tenha uma hierarquia,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final do dia estamos lidando com pessoas.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11969" y="990600"/>
            <a:ext cx="7620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Nomeie 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declaração da missão de sua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a entrega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servidor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conta no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Convide as pessoas para participar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Lance um token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mecanismo de financiamento para captar os recursos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 o Snapshot ou outras ferramentas para votar e registrar as contribuições dos membros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LLC</a:t>
            </a: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xmlns="" id="{70BF8D77-F1DB-806B-5E3F-01CE8BB06B06}"/>
              </a:ext>
            </a:extLst>
          </p:cNvPr>
          <p:cNvSpPr txBox="1"/>
          <p:nvPr/>
        </p:nvSpPr>
        <p:spPr>
          <a:xfrm>
            <a:off x="511969" y="728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Como criar uma DAO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41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75275D81-4001-1AA9-4BC3-E8943AF5D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CDE9BA9-9236-F98D-5870-5DA9B7ED317C}"/>
              </a:ext>
            </a:extLst>
          </p:cNvPr>
          <p:cNvSpPr txBox="1"/>
          <p:nvPr/>
        </p:nvSpPr>
        <p:spPr>
          <a:xfrm>
            <a:off x="1128712" y="1232922"/>
            <a:ext cx="70365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se todos os usuários do Instagram tivessem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sobre o que a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deveria fazer e todas as regras fossem imutáveis, descentralizadas e transparentes para todos verem.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resolve o velho problema de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confiança e centralidade.</a:t>
            </a:r>
          </a:p>
        </p:txBody>
      </p:sp>
    </p:spTree>
    <p:extLst>
      <p:ext uri="{BB962C8B-B14F-4D97-AF65-F5344CB8AC3E}">
        <p14:creationId xmlns:p14="http://schemas.microsoft.com/office/powerpoint/2010/main" val="27613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BB875D92-22DE-A8F2-C52E-9496F29BB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CEDC47E9-5588-E006-9378-5C39137C3862}"/>
              </a:ext>
            </a:extLst>
          </p:cNvPr>
          <p:cNvSpPr/>
          <p:nvPr/>
        </p:nvSpPr>
        <p:spPr>
          <a:xfrm>
            <a:off x="571500" y="678924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empresas tradicionais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quando uma decisão precisa ser tomada,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executivos são os responsáveis ​​por essa decisão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um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 esse processo é democratizado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 qualquer membro pode criar uma proposta, e todos os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outros membros podem votar nela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proposta criada tem um prazo para votação, e após o prazo a decisão é favorável ao resultado da votação (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 ou NÃO).</a:t>
            </a:r>
          </a:p>
        </p:txBody>
      </p:sp>
    </p:spTree>
    <p:extLst>
      <p:ext uri="{BB962C8B-B14F-4D97-AF65-F5344CB8AC3E}">
        <p14:creationId xmlns:p14="http://schemas.microsoft.com/office/powerpoint/2010/main" val="1283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F66D9E2E-BDFC-DD6F-56BC-B825CFFC8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67F528F-17CB-A8BF-CF81-9502C2100E75}"/>
              </a:ext>
            </a:extLst>
          </p:cNvPr>
          <p:cNvSpPr txBox="1"/>
          <p:nvPr/>
        </p:nvSpPr>
        <p:spPr>
          <a:xfrm>
            <a:off x="500061" y="476250"/>
            <a:ext cx="76866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 são publicadas publicamente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fóruns que permitem a votação.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processo de votação para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publicado em uma blockchain 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 transparente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geralmente é distribuído entre os usuários com base no número de tokens que eles possuem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Isso para que o usuário coloque em risco seus tokens e não prejudique o restante da comunidade.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Após a decisão 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é executado de forma autônoma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5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BB7EB5-CE07-4070-A06F-E8154C980DCD}"/>
</file>

<file path=customXml/itemProps2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1966</Words>
  <Application>Microsoft Office PowerPoint</Application>
  <PresentationFormat>Apresentação na tela (16:9)</PresentationFormat>
  <Paragraphs>316</Paragraphs>
  <Slides>69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4" baseType="lpstr">
      <vt:lpstr>Arial</vt:lpstr>
      <vt:lpstr>Century Gothic</vt:lpstr>
      <vt:lpstr>Wingdings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Conta da Microsoft</cp:lastModifiedBy>
  <cp:revision>114</cp:revision>
  <dcterms:modified xsi:type="dcterms:W3CDTF">2022-11-04T03:06:16Z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